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4" r:id="rId3"/>
    <p:sldId id="265" r:id="rId4"/>
    <p:sldId id="258" r:id="rId5"/>
    <p:sldId id="259" r:id="rId6"/>
    <p:sldId id="260" r:id="rId7"/>
    <p:sldId id="261" r:id="rId8"/>
    <p:sldId id="257" r:id="rId9"/>
    <p:sldId id="267" r:id="rId10"/>
    <p:sldId id="262" r:id="rId11"/>
    <p:sldId id="268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D6EAF0-D8E5-4A9F-BA80-8943D3D1EF34}" v="14" dt="2022-10-28T19:31:10.7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83DF5B-15E5-4A4A-B7AF-A09D99DC97BD}" type="datetimeFigureOut">
              <a:t>12/28/22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2FA50C-92E8-401E-A7D9-EA0A6F799D1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534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n-isac.net/member-resources/rimm/2022_videos/peer_assessment1.htm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ationalccdc.org/index.php/competition/competitors/ccdc-regionals" TargetMode="External"/><Relationship Id="rId4" Type="http://schemas.openxmlformats.org/officeDocument/2006/relationships/hyperlink" Target="https://cyberforce.energy.gov/" TargetMode="External"/></Relationships>
</file>

<file path=ppt/notesSlides/_rels/notes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icrosoft.com/security/blog/2022/03/22/dev-0537-criminal-actor-targeting-organizations-for-data-exfiltration-and-destruction/" TargetMode="External"/><Relationship Id="rId3" Type="http://schemas.openxmlformats.org/officeDocument/2006/relationships/hyperlink" Target="https://github.com/kgretzky/evilginx2" TargetMode="External"/><Relationship Id="rId7" Type="http://schemas.openxmlformats.org/officeDocument/2006/relationships/hyperlink" Target="https://www.helpnetsecurity.com/2019/03/20/imap-based-password-sprayin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helpnetsecurity.com/2018/08/14/cve-2018-8340/" TargetMode="External"/><Relationship Id="rId5" Type="http://schemas.openxmlformats.org/officeDocument/2006/relationships/hyperlink" Target="https://www.helpnetsecurity.com/2020/05/19/office-365-bypass-mfa/" TargetMode="External"/><Relationship Id="rId4" Type="http://schemas.openxmlformats.org/officeDocument/2006/relationships/hyperlink" Target="https://github.com/warhorse/docker-evilginx2" TargetMode="External"/><Relationship Id="rId9" Type="http://schemas.openxmlformats.org/officeDocument/2006/relationships/hyperlink" Target="https://www.helpnetsecurity.com/2020/12/16/solarwinds-hackers-capabilities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&#160;IBhttps:/github.com/FuzzySecurity/WWHF-WayWest-2022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mpgn_x64/status/1582450167432634370?s=20&amp;t=MeSYWG3Zfn5riWd7jvUbWw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roofpoint.com/us/blog/threat-insight/mfa-psa-oh-my" TargetMode="External"/><Relationship Id="rId3" Type="http://schemas.openxmlformats.org/officeDocument/2006/relationships/hyperlink" Target="https://github.com/djhohnstein/SharpChromium" TargetMode="External"/><Relationship Id="rId7" Type="http://schemas.openxmlformats.org/officeDocument/2006/relationships/hyperlink" Target="https://www.helpnetsecurity.com/2022/02/04/phishing-kits-bypass-mfa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samsclass.info/123/proj10/cookie-reuse.htm#steps" TargetMode="External"/><Relationship Id="rId5" Type="http://schemas.openxmlformats.org/officeDocument/2006/relationships/hyperlink" Target="https://www.coresecurity.com/core-labs/articles/reading-dpapi-encrypted-keys-mimikatz" TargetMode="External"/><Relationship Id="rId4" Type="http://schemas.openxmlformats.org/officeDocument/2006/relationships/hyperlink" Target="https://www.youtube.com/watch?v=ofx_uzP6qt4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samples/azure-samples/active-directory-dotnetcore-devicecodeflow-v2/invoke-protected-api-text/" TargetMode="External"/><Relationship Id="rId7" Type="http://schemas.openxmlformats.org/officeDocument/2006/relationships/hyperlink" Target="https://www.antisyphontraining.com/enterprise-attack-initial-access-w-steve-borosh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proofpoint.com/us/blog/threat-insight/mfa-psa-oh-my" TargetMode="External"/><Relationship Id="rId5" Type="http://schemas.openxmlformats.org/officeDocument/2006/relationships/hyperlink" Target="https://learn.microsoft.com/en-us/exchange/mail-flow-best-practices/how-to-set-up-a-multifunction-device-or-application-to-send-email-using-microsoft-365-or-office-365" TargetMode="External"/><Relationship Id="rId4" Type="http://schemas.openxmlformats.org/officeDocument/2006/relationships/hyperlink" Target="https://www.youtube.com/watch?v=jbUJ2NsZgcE&amp;t=165s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icredteam.io/credential-access/T1539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Cybersecurity Awareness.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FA50C-92E8-401E-A7D9-EA0A6F799D1B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987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https://www.ren-isac.net/member-resources/rimm/2022_videos/peer_assessment1.html</a:t>
            </a:r>
            <a:endParaRPr lang="en-US"/>
          </a:p>
          <a:p>
            <a:endParaRPr lang="en-US" dirty="0">
              <a:cs typeface="Calibri"/>
            </a:endParaRPr>
          </a:p>
          <a:p>
            <a:r>
              <a:rPr lang="en-US" dirty="0">
                <a:hlinkClick r:id="rId4"/>
              </a:rPr>
              <a:t>https://cyberforce.energy.gov/</a:t>
            </a:r>
            <a:endParaRPr lang="en-US" dirty="0">
              <a:cs typeface="Calibri"/>
              <a:hlinkClick r:id="rId4"/>
            </a:endParaRPr>
          </a:p>
          <a:p>
            <a:endParaRPr lang="en-US" dirty="0">
              <a:cs typeface="Calibri"/>
            </a:endParaRPr>
          </a:p>
          <a:p>
            <a:r>
              <a:rPr lang="en-US" dirty="0">
                <a:hlinkClick r:id="rId5"/>
              </a:rPr>
              <a:t>https://www.nationalccdc.org/index.php/competition/competitors/ccdc-regionals</a:t>
            </a:r>
            <a:endParaRPr lang="en-US" dirty="0">
              <a:cs typeface="Calibri"/>
              <a:hlinkClick r:id="rId5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FA50C-92E8-401E-A7D9-EA0A6F799D1B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042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Did you know MFA could be bypassed? Lets check out a video demo and hear about more ways people can use your cookies to impersonate you!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GitHub - kgretzky/evilginx2: Standalone man-in-the-middle attack framework used for phishing login credentials along with session cookies, allowing for the bypass of 2-factor authentication</a:t>
            </a:r>
            <a:endParaRPr lang="en-US"/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  <a:hlinkClick r:id="rId4"/>
              </a:rPr>
              <a:t>https://github.com/warhorse/docker-evilginx2</a:t>
            </a:r>
            <a:endParaRPr lang="en-US" dirty="0">
              <a:ea typeface="Calibri" panose="020F0502020204030204"/>
              <a:cs typeface="Calibri"/>
            </a:endParaRPr>
          </a:p>
          <a:p>
            <a:endParaRPr lang="en-US" dirty="0">
              <a:ea typeface="Calibri" panose="020F0502020204030204"/>
              <a:cs typeface="Calibri"/>
            </a:endParaRPr>
          </a:p>
          <a:p>
            <a:r>
              <a:rPr lang="en-US" dirty="0"/>
              <a:t>There are ways to bypass MFA, and attackers are trying them all: </a:t>
            </a:r>
            <a:r>
              <a:rPr lang="en-US" dirty="0">
                <a:hlinkClick r:id="rId5"/>
              </a:rPr>
              <a:t>rogue apps</a:t>
            </a:r>
            <a:r>
              <a:rPr lang="en-US" dirty="0"/>
              <a:t>, </a:t>
            </a:r>
            <a:r>
              <a:rPr lang="en-US" dirty="0">
                <a:hlinkClick r:id="rId6"/>
              </a:rPr>
              <a:t>vulnerabilities</a:t>
            </a:r>
            <a:r>
              <a:rPr lang="en-US" dirty="0"/>
              <a:t>, </a:t>
            </a:r>
            <a:r>
              <a:rPr lang="en-US" dirty="0">
                <a:hlinkClick r:id="rId7"/>
              </a:rPr>
              <a:t>legacy authentication protocols</a:t>
            </a:r>
            <a:r>
              <a:rPr lang="en-US" dirty="0"/>
              <a:t>, </a:t>
            </a:r>
            <a:r>
              <a:rPr lang="en-US" dirty="0">
                <a:hlinkClick r:id="rId8"/>
              </a:rPr>
              <a:t>spamming</a:t>
            </a:r>
            <a:r>
              <a:rPr lang="en-US" dirty="0"/>
              <a:t> a target user with MFA prompts, and </a:t>
            </a:r>
            <a:r>
              <a:rPr lang="en-US" dirty="0">
                <a:hlinkClick r:id="rId9"/>
              </a:rPr>
              <a:t>others</a:t>
            </a:r>
            <a:r>
              <a:rPr lang="en-US" dirty="0"/>
              <a:t>.</a:t>
            </a:r>
            <a:endParaRPr lang="en-US" dirty="0">
              <a:ea typeface="Calibri"/>
              <a:cs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FA50C-92E8-401E-A7D9-EA0A6F799D1B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28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 IBM X-FORCE REDTEAM Fuzzy Sec </a:t>
            </a:r>
          </a:p>
          <a:p>
            <a:r>
              <a:rPr lang="en-US" dirty="0">
                <a:hlinkClick r:id="rId3"/>
              </a:rPr>
              <a:t>https://github.com/FuzzySecurity/WWHF-WayWest-2022</a:t>
            </a:r>
            <a:endParaRPr lang="en-US" dirty="0">
              <a:cs typeface="Calibri" panose="020F0502020204030204"/>
              <a:hlinkClick r:id="" action="ppaction://noaction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FA50C-92E8-401E-A7D9-EA0A6F799D1B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33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Teams cookies via </a:t>
            </a:r>
            <a:r>
              <a:rPr lang="en-US" dirty="0" err="1">
                <a:cs typeface="Calibri"/>
              </a:rPr>
              <a:t>Crackmapexec</a:t>
            </a:r>
            <a:r>
              <a:rPr lang="en-US" dirty="0">
                <a:cs typeface="Calibri"/>
              </a:rPr>
              <a:t>: </a:t>
            </a:r>
            <a:r>
              <a:rPr lang="en-US" dirty="0">
                <a:hlinkClick r:id="rId3"/>
              </a:rPr>
              <a:t>https://twitter.com/mpgn_x64/status/1582450167432634370?s=20&amp;t=MeSYWG3Zfn5riWd7jvUbWw</a:t>
            </a:r>
            <a:endParaRPr lang="en-US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FA50C-92E8-401E-A7D9-EA0A6F799D1B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394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https://github.com/djhohnstein/SharpChromium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Stealing an o365 cookie from Edge to bypass authentication and 2FA </a:t>
            </a:r>
            <a:r>
              <a:rPr lang="en-US" dirty="0" err="1">
                <a:cs typeface="Calibri"/>
              </a:rPr>
              <a:t>Youtube</a:t>
            </a:r>
            <a:r>
              <a:rPr lang="en-US" dirty="0">
                <a:cs typeface="Calibri"/>
              </a:rPr>
              <a:t>:</a:t>
            </a:r>
            <a:endParaRPr lang="en-US" dirty="0"/>
          </a:p>
          <a:p>
            <a:r>
              <a:rPr lang="en-US" dirty="0">
                <a:hlinkClick r:id="rId4"/>
              </a:rPr>
              <a:t>https://www.youtube.com/watch?v=ofx_uzP6qt4</a:t>
            </a:r>
            <a:endParaRPr lang="en-US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https://www.coresecurity.com/core-labs/articles/reading-dpapi-encrypted-keys-mimikatz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hlinkClick r:id="rId6"/>
              </a:rPr>
              <a:t>https://samsclass.info/123/proj10/cookie-reuse.htm#steps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Stealing cookies on edge and login into o365</a:t>
            </a:r>
          </a:p>
          <a:p>
            <a:r>
              <a:rPr lang="en-US" dirty="0">
                <a:hlinkClick r:id="rId4"/>
              </a:rPr>
              <a:t>(455) Stealing an O365 cookie from Edge to "bypass" authentication and 2FA - YouTube</a:t>
            </a:r>
          </a:p>
          <a:p>
            <a:r>
              <a:rPr lang="en-US" dirty="0">
                <a:hlinkClick r:id="rId4"/>
              </a:rPr>
              <a:t>https://www.youtube.com/watch?v=ofx_uzP6qt4</a:t>
            </a:r>
            <a:r>
              <a:rPr lang="en-US" dirty="0"/>
              <a:t> </a:t>
            </a:r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 err="1">
                <a:ea typeface="Calibri"/>
                <a:cs typeface="Calibri"/>
              </a:rPr>
              <a:t>ProofPoint</a:t>
            </a:r>
            <a:r>
              <a:rPr lang="en-US" dirty="0">
                <a:ea typeface="Calibri"/>
                <a:cs typeface="Calibri"/>
              </a:rPr>
              <a:t> article on MFA Bypass via cookies:</a:t>
            </a:r>
          </a:p>
          <a:p>
            <a:r>
              <a:rPr lang="en-US" dirty="0">
                <a:hlinkClick r:id="rId7"/>
              </a:rPr>
              <a:t>https://www.helpnetsecurity.com/2022/02/04/phishing-kits-bypass-mfa/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hlinkClick r:id="rId8"/>
              </a:rPr>
              <a:t>https://www.proofpoint.com/us/blog/threat-insight/mfa-psa-oh-my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FA50C-92E8-401E-A7D9-EA0A6F799D1B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223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https://learn.microsoft.com/en-us/samples/azure-samples/active-directory-dotnetcore-devicecodeflow-v2/invoke-protected-api-text/</a:t>
            </a:r>
          </a:p>
          <a:p>
            <a:r>
              <a:rPr lang="en-US" dirty="0"/>
              <a:t>Phishing with Microsoft 365 and Microsoft Device Codes | Steve </a:t>
            </a:r>
            <a:r>
              <a:rPr lang="en-US" dirty="0" err="1"/>
              <a:t>Borosh</a:t>
            </a:r>
            <a:r>
              <a:rPr lang="en-US" dirty="0"/>
              <a:t> – YouTube:</a:t>
            </a:r>
            <a:endParaRPr lang="en-US" dirty="0">
              <a:cs typeface="Calibri"/>
            </a:endParaRPr>
          </a:p>
          <a:p>
            <a:r>
              <a:rPr lang="en-US" dirty="0">
                <a:hlinkClick r:id="rId4"/>
              </a:rPr>
              <a:t>https://www.youtube.com/watch?v=jbUJ2NsZgcE&amp;t=165s</a:t>
            </a:r>
            <a:r>
              <a:rPr lang="en-US" dirty="0"/>
              <a:t> 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Printers allowed to send emails internally.</a:t>
            </a:r>
            <a:endParaRPr lang="en-US" dirty="0"/>
          </a:p>
          <a:p>
            <a:r>
              <a:rPr lang="en-US" dirty="0">
                <a:hlinkClick r:id="rId5"/>
              </a:rPr>
              <a:t>https://learn.microsoft.com/en-us/exchange/mail-flow-best-practices/how-to-set-up-a-multifunction-device-or-application-to-send-email-using-microsoft-365-or-office-365</a:t>
            </a:r>
          </a:p>
          <a:p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ProofPoint</a:t>
            </a:r>
            <a:r>
              <a:rPr lang="en-US" dirty="0">
                <a:cs typeface="Calibri"/>
              </a:rPr>
              <a:t>:</a:t>
            </a:r>
          </a:p>
          <a:p>
            <a:r>
              <a:rPr lang="en-US" dirty="0">
                <a:hlinkClick r:id="rId6"/>
              </a:rPr>
              <a:t>MFA PSA, Oh My! | Proofpoint US</a:t>
            </a:r>
            <a:endParaRPr lang="en-US"/>
          </a:p>
          <a:p>
            <a:r>
              <a:rPr lang="en-US" dirty="0">
                <a:cs typeface="Calibri"/>
                <a:hlinkClick r:id="rId6"/>
              </a:rPr>
              <a:t>https://www.proofpoint.com/us/blog/threat-insight/mfa-psa-oh-my</a:t>
            </a:r>
            <a:endParaRPr lang="en-US" dirty="0">
              <a:cs typeface="Calibri"/>
            </a:endParaRPr>
          </a:p>
          <a:p>
            <a:endParaRPr lang="en-US" dirty="0"/>
          </a:p>
          <a:p>
            <a:r>
              <a:rPr lang="en-US" dirty="0">
                <a:hlinkClick r:id="rId7"/>
              </a:rPr>
              <a:t>https://www.antisyphontraining.com/enterprise-attack-initial-access-w-steve-borosh/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FA50C-92E8-401E-A7D9-EA0A6F799D1B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99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Be suspicious of too good to be true scenarios or odd scenarios just like with phishing.</a:t>
            </a:r>
          </a:p>
          <a:p>
            <a:r>
              <a:rPr lang="en-US" dirty="0">
                <a:ea typeface="Calibri"/>
                <a:cs typeface="Calibri"/>
              </a:rPr>
              <a:t>Use regular accounts not Admin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ProofPoint</a:t>
            </a:r>
            <a:r>
              <a:rPr lang="en-US" dirty="0">
                <a:cs typeface="Calibri"/>
              </a:rPr>
              <a:t> configs for Phishing as Printer internally.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https://atomicredteam.io/credential-access/T1539/</a:t>
            </a:r>
            <a:endParaRPr lang="en-US" dirty="0"/>
          </a:p>
          <a:p>
            <a:endParaRPr lang="en-US" dirty="0">
              <a:ea typeface="Calibri" panose="020F0502020204030204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FA50C-92E8-401E-A7D9-EA0A6F799D1B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6666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Be suspicious of too good to be true scenarios or odd scenarios just like with phishing.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FA50C-92E8-401E-A7D9-EA0A6F799D1B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95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ionalccdc.org/index.php/competition/competitors/ccdc-regional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ren-isac.net/member-resources/rimm/2022_videos/peer_assessment1.html" TargetMode="External"/><Relationship Id="rId4" Type="http://schemas.openxmlformats.org/officeDocument/2006/relationships/hyperlink" Target="https://cyberforce.energy.gov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GDVxwX4eNpU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witter.com/mrgretzky/status/1580148354066939904?s=20&amp;t=wWpYRvDKL6TnnmqqUT7kGA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FuzzySecurity/WWHF-WayWest-2022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ofx_uzP6qt4" TargetMode="External"/><Relationship Id="rId5" Type="http://schemas.openxmlformats.org/officeDocument/2006/relationships/hyperlink" Target="https://samsclass.info/123/proj10/cookie-reuse.htm" TargetMode="External"/><Relationship Id="rId4" Type="http://schemas.openxmlformats.org/officeDocument/2006/relationships/hyperlink" Target="https://github.com/djhohnstein/SharpChromiu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jbUJ2NsZgcE&amp;t=165s" TargetMode="External"/><Relationship Id="rId4" Type="http://schemas.openxmlformats.org/officeDocument/2006/relationships/hyperlink" Target="https://github.com/rvrsh3ll/TokenTactic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Free Images : sky, nature, reflection, highland, green, mount scenery, mountainous landforms ...">
            <a:extLst>
              <a:ext uri="{FF2B5EF4-FFF2-40B4-BE49-F238E27FC236}">
                <a16:creationId xmlns:a16="http://schemas.microsoft.com/office/drawing/2014/main" id="{3B170811-3994-88D9-3C38-D1CC823B7C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l="444"/>
          <a:stretch/>
        </p:blipFill>
        <p:spPr>
          <a:xfrm>
            <a:off x="-123805" y="28585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200" y="965200"/>
            <a:ext cx="11156950" cy="356486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8800" dirty="0">
                <a:ln w="22225">
                  <a:solidFill>
                    <a:schemeClr val="tx1"/>
                  </a:solidFill>
                  <a:miter lim="800000"/>
                </a:ln>
                <a:noFill/>
                <a:cs typeface="Calibri Light"/>
              </a:rPr>
              <a:t>ARE PEOPLE Bypassing MFA &amp;</a:t>
            </a:r>
            <a:br>
              <a:rPr lang="en-US" sz="8800" dirty="0">
                <a:ln w="22225">
                  <a:solidFill>
                    <a:schemeClr val="tx1"/>
                  </a:solidFill>
                  <a:miter lim="800000"/>
                </a:ln>
                <a:noFill/>
                <a:cs typeface="Calibri Light"/>
              </a:rPr>
            </a:br>
            <a:r>
              <a:rPr lang="en-US" sz="8800" dirty="0">
                <a:ln w="22225">
                  <a:solidFill>
                    <a:schemeClr val="tx1"/>
                  </a:solidFill>
                  <a:miter lim="800000"/>
                </a:ln>
                <a:noFill/>
                <a:cs typeface="Calibri Light"/>
              </a:rPr>
              <a:t> WHAT ABOUT COOKIES</a:t>
            </a:r>
            <a:endParaRPr lang="en-US" sz="9600" dirty="0">
              <a:ln w="22225">
                <a:solidFill>
                  <a:prstClr val="white"/>
                </a:solidFill>
                <a:miter lim="800000"/>
              </a:ln>
              <a:cs typeface="Calibri Light" panose="020F0302020204030204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5200" y="4572002"/>
            <a:ext cx="10261600" cy="1202995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3200">
                <a:cs typeface="Calibri"/>
              </a:rPr>
              <a:t>….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96B2C2-1774-13BE-7320-B99D3AD99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2246"/>
            <a:ext cx="6437700" cy="150706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>
                <a:cs typeface="Calibri Light"/>
              </a:rPr>
              <a:t>Take aways</a:t>
            </a:r>
            <a:br>
              <a:rPr lang="en-US" sz="5400" dirty="0">
                <a:cs typeface="Calibri Light"/>
              </a:rPr>
            </a:b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D5274-BE39-E6F0-95F9-9633159B9A18}"/>
              </a:ext>
            </a:extLst>
          </p:cNvPr>
          <p:cNvSpPr txBox="1"/>
          <p:nvPr/>
        </p:nvSpPr>
        <p:spPr>
          <a:xfrm>
            <a:off x="780435" y="4425161"/>
            <a:ext cx="552469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O365 Session Detection –MSFT Defender for Endpoint, Configure email protections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B54D89-0568-DBB9-BF13-711090AE416B}"/>
              </a:ext>
            </a:extLst>
          </p:cNvPr>
          <p:cNvSpPr txBox="1"/>
          <p:nvPr/>
        </p:nvSpPr>
        <p:spPr>
          <a:xfrm>
            <a:off x="780434" y="2687059"/>
            <a:ext cx="504671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If an email or Slack/Team message/website feels strange, then call the person or …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837407-29B8-64E4-0307-6F5771E63F7B}"/>
              </a:ext>
            </a:extLst>
          </p:cNvPr>
          <p:cNvSpPr txBox="1"/>
          <p:nvPr/>
        </p:nvSpPr>
        <p:spPr>
          <a:xfrm>
            <a:off x="782929" y="6156425"/>
            <a:ext cx="504671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Ciso.uw.edu for more Risk advisories.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47FBC5-539C-0C51-9DC8-2ECE2A9197F0}"/>
              </a:ext>
            </a:extLst>
          </p:cNvPr>
          <p:cNvSpPr txBox="1"/>
          <p:nvPr/>
        </p:nvSpPr>
        <p:spPr>
          <a:xfrm>
            <a:off x="784696" y="3685336"/>
            <a:ext cx="62354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Use Regular account and not Admin &lt;-Adversaries Hunt Admins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88AB39-B344-19A1-CE63-BACDC7676F58}"/>
              </a:ext>
            </a:extLst>
          </p:cNvPr>
          <p:cNvSpPr txBox="1"/>
          <p:nvPr/>
        </p:nvSpPr>
        <p:spPr>
          <a:xfrm>
            <a:off x="776840" y="5165029"/>
            <a:ext cx="623543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Logging (Sysmon, </a:t>
            </a:r>
            <a:r>
              <a:rPr lang="en-US" dirty="0" err="1">
                <a:cs typeface="Calibri"/>
              </a:rPr>
              <a:t>etc</a:t>
            </a:r>
            <a:r>
              <a:rPr lang="en-US">
                <a:cs typeface="Calibri"/>
              </a:rPr>
              <a:t>) </a:t>
            </a:r>
            <a:r>
              <a:rPr lang="en-US" dirty="0">
                <a:cs typeface="Calibri"/>
              </a:rPr>
              <a:t>and detection (or EDR) to see if someone is in your system or using your access.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3988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11" grpId="0"/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96B2C2-1774-13BE-7320-B99D3AD99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2246"/>
            <a:ext cx="6437700" cy="26119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cs typeface="Calibri Light"/>
              </a:rPr>
              <a:t>Any questions?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522067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Colourful envelopes">
            <a:extLst>
              <a:ext uri="{FF2B5EF4-FFF2-40B4-BE49-F238E27FC236}">
                <a16:creationId xmlns:a16="http://schemas.microsoft.com/office/drawing/2014/main" id="{1809FEAB-F6BB-BCE2-BE57-9F4E76FB17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93" r="17750" b="4"/>
          <a:stretch/>
        </p:blipFill>
        <p:spPr>
          <a:xfrm>
            <a:off x="4808765" y="10"/>
            <a:ext cx="7383236" cy="6857990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6EA23B6-4B44-4D76-87BA-D81CE35ED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EEEAE0B-25B7-437B-B834-B70A93541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8B4F79-5AF4-C20E-E4C5-BAC8778A0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365125"/>
            <a:ext cx="61797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Thank YOU!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70BA21-E152-E5A1-E7A3-6A056034FAC9}"/>
              </a:ext>
            </a:extLst>
          </p:cNvPr>
          <p:cNvSpPr txBox="1"/>
          <p:nvPr/>
        </p:nvSpPr>
        <p:spPr>
          <a:xfrm>
            <a:off x="804673" y="2022601"/>
            <a:ext cx="5426360" cy="415436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Email: moorej1@uw.edu</a:t>
            </a:r>
          </a:p>
        </p:txBody>
      </p:sp>
    </p:spTree>
    <p:extLst>
      <p:ext uri="{BB962C8B-B14F-4D97-AF65-F5344CB8AC3E}">
        <p14:creationId xmlns:p14="http://schemas.microsoft.com/office/powerpoint/2010/main" val="16983888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FCEEC7-DA31-7364-411D-2A0AAB7CC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2246"/>
            <a:ext cx="11141079" cy="26119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cs typeface="Calibri Light"/>
              </a:rPr>
              <a:t>Jesse Moore</a:t>
            </a:r>
            <a:br>
              <a:rPr lang="en-US" sz="5400" dirty="0">
                <a:cs typeface="Calibri Light"/>
              </a:rPr>
            </a:br>
            <a:r>
              <a:rPr lang="en-US" sz="5400" dirty="0">
                <a:cs typeface="Calibri Light"/>
              </a:rPr>
              <a:t>UW | UWB Sr. Cybersecurity Advisor</a:t>
            </a:r>
            <a:endParaRPr lang="en-US" sz="5400" kern="1200" dirty="0">
              <a:solidFill>
                <a:schemeClr val="tx1"/>
              </a:solidFill>
              <a:latin typeface="+mj-l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6B6B5-B515-1C6B-1F48-8864C0797663}"/>
              </a:ext>
            </a:extLst>
          </p:cNvPr>
          <p:cNvSpPr txBox="1"/>
          <p:nvPr/>
        </p:nvSpPr>
        <p:spPr>
          <a:xfrm>
            <a:off x="716688" y="4430648"/>
            <a:ext cx="663465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cs typeface="Calibri"/>
              </a:rPr>
              <a:t>REN-ISAC </a:t>
            </a:r>
            <a:r>
              <a:rPr lang="en-US" sz="2800" dirty="0" err="1">
                <a:cs typeface="Calibri"/>
              </a:rPr>
              <a:t>Pentester</a:t>
            </a:r>
            <a:r>
              <a:rPr lang="en-US" sz="2800" dirty="0">
                <a:cs typeface="Calibri"/>
              </a:rPr>
              <a:t> (Hacker)</a:t>
            </a:r>
            <a:endParaRPr lang="en-US" dirty="0">
              <a:cs typeface="Calibri" panose="020F0502020204030204"/>
            </a:endParaRPr>
          </a:p>
        </p:txBody>
      </p:sp>
      <p:sp>
        <p:nvSpPr>
          <p:cNvPr id="20" name="Content Placeholder 15">
            <a:extLst>
              <a:ext uri="{FF2B5EF4-FFF2-40B4-BE49-F238E27FC236}">
                <a16:creationId xmlns:a16="http://schemas.microsoft.com/office/drawing/2014/main" id="{DAA21429-0B28-FCD7-1D7E-D2B9C4320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087" y="5158187"/>
            <a:ext cx="5489574" cy="60657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dirty="0" err="1">
                <a:ea typeface="+mn-lt"/>
                <a:cs typeface="+mn-lt"/>
              </a:rPr>
              <a:t>CyberForce</a:t>
            </a:r>
            <a:r>
              <a:rPr lang="en-US" dirty="0">
                <a:ea typeface="+mn-lt"/>
                <a:cs typeface="+mn-lt"/>
              </a:rPr>
              <a:t> Core Red Team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5" name="Content Placeholder 15">
            <a:extLst>
              <a:ext uri="{FF2B5EF4-FFF2-40B4-BE49-F238E27FC236}">
                <a16:creationId xmlns:a16="http://schemas.microsoft.com/office/drawing/2014/main" id="{68BC45BB-EF96-1A5F-D5BA-F9CC8E5850B6}"/>
              </a:ext>
            </a:extLst>
          </p:cNvPr>
          <p:cNvSpPr txBox="1">
            <a:spLocks/>
          </p:cNvSpPr>
          <p:nvPr/>
        </p:nvSpPr>
        <p:spPr>
          <a:xfrm>
            <a:off x="716064" y="5908064"/>
            <a:ext cx="7093455" cy="59584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Pacific Rim Collegiate Cyber Defense Competition -Red Team 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C09E1F-1203-3EE8-29C5-3967D2B77A47}"/>
              </a:ext>
            </a:extLst>
          </p:cNvPr>
          <p:cNvSpPr txBox="1"/>
          <p:nvPr/>
        </p:nvSpPr>
        <p:spPr>
          <a:xfrm>
            <a:off x="7132926" y="5985596"/>
            <a:ext cx="42862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3"/>
              </a:rPr>
              <a:t>CCDC Regionals (nationalccdc.org)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CA4B3C-81A1-891A-66B6-27495B93F913}"/>
              </a:ext>
            </a:extLst>
          </p:cNvPr>
          <p:cNvSpPr txBox="1"/>
          <p:nvPr/>
        </p:nvSpPr>
        <p:spPr>
          <a:xfrm>
            <a:off x="7132926" y="5162983"/>
            <a:ext cx="461529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4"/>
              </a:rPr>
              <a:t>Department of Energy's CyberForce® Program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25D487-D232-4400-4ED1-22D5A995F210}"/>
              </a:ext>
            </a:extLst>
          </p:cNvPr>
          <p:cNvSpPr txBox="1"/>
          <p:nvPr/>
        </p:nvSpPr>
        <p:spPr>
          <a:xfrm>
            <a:off x="7171891" y="4379334"/>
            <a:ext cx="40156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5"/>
              </a:rPr>
              <a:t>REN-ISAC Peer Assessment video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475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0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FCEEC7-DA31-7364-411D-2A0AAB7CC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2246"/>
            <a:ext cx="11141079" cy="8781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cs typeface="Calibri Light"/>
              </a:rPr>
              <a:t>Agenda</a:t>
            </a:r>
            <a:endParaRPr lang="en-US" sz="5400" kern="1200" dirty="0">
              <a:solidFill>
                <a:schemeClr val="tx1"/>
              </a:solidFill>
              <a:latin typeface="+mj-l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6B6B5-B515-1C6B-1F48-8864C0797663}"/>
              </a:ext>
            </a:extLst>
          </p:cNvPr>
          <p:cNvSpPr txBox="1"/>
          <p:nvPr/>
        </p:nvSpPr>
        <p:spPr>
          <a:xfrm>
            <a:off x="908802" y="2675937"/>
            <a:ext cx="810584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>
                <a:cs typeface="Calibri" panose="020F0502020204030204"/>
              </a:rPr>
              <a:t>Video of MFA bypass attack with Evilgnix2</a:t>
            </a:r>
            <a:endParaRPr lang="en-US" dirty="0"/>
          </a:p>
        </p:txBody>
      </p:sp>
      <p:sp>
        <p:nvSpPr>
          <p:cNvPr id="20" name="Content Placeholder 15">
            <a:extLst>
              <a:ext uri="{FF2B5EF4-FFF2-40B4-BE49-F238E27FC236}">
                <a16:creationId xmlns:a16="http://schemas.microsoft.com/office/drawing/2014/main" id="{DAA21429-0B28-FCD7-1D7E-D2B9C4320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018" y="3542208"/>
            <a:ext cx="6170842" cy="80856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/>
            <a:r>
              <a:rPr lang="en-US" dirty="0">
                <a:cs typeface="Calibri"/>
              </a:rPr>
              <a:t>Slack (Electron) Attack with cookies</a:t>
            </a:r>
            <a:endParaRPr lang="en-US"/>
          </a:p>
          <a:p>
            <a:endParaRPr lang="en-US" dirty="0">
              <a:cs typeface="Calibri"/>
            </a:endParaRPr>
          </a:p>
        </p:txBody>
      </p:sp>
      <p:sp>
        <p:nvSpPr>
          <p:cNvPr id="5" name="Content Placeholder 15">
            <a:extLst>
              <a:ext uri="{FF2B5EF4-FFF2-40B4-BE49-F238E27FC236}">
                <a16:creationId xmlns:a16="http://schemas.microsoft.com/office/drawing/2014/main" id="{AC3005E1-989B-4E5D-A1B1-14D2E592B5C5}"/>
              </a:ext>
            </a:extLst>
          </p:cNvPr>
          <p:cNvSpPr txBox="1">
            <a:spLocks/>
          </p:cNvSpPr>
          <p:nvPr/>
        </p:nvSpPr>
        <p:spPr>
          <a:xfrm>
            <a:off x="904522" y="4349816"/>
            <a:ext cx="5268705" cy="8085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/>
            <a:r>
              <a:rPr lang="en-US" dirty="0">
                <a:cs typeface="Calibri"/>
              </a:rPr>
              <a:t>Chrome Cookies</a:t>
            </a:r>
            <a:endParaRPr lang="en-US"/>
          </a:p>
          <a:p>
            <a:endParaRPr lang="en-US" dirty="0">
              <a:cs typeface="Calibri"/>
            </a:endParaRPr>
          </a:p>
        </p:txBody>
      </p:sp>
      <p:sp>
        <p:nvSpPr>
          <p:cNvPr id="3" name="Content Placeholder 15">
            <a:extLst>
              <a:ext uri="{FF2B5EF4-FFF2-40B4-BE49-F238E27FC236}">
                <a16:creationId xmlns:a16="http://schemas.microsoft.com/office/drawing/2014/main" id="{18F66CE0-062D-19EB-9D08-7394BB911AEE}"/>
              </a:ext>
            </a:extLst>
          </p:cNvPr>
          <p:cNvSpPr txBox="1">
            <a:spLocks/>
          </p:cNvSpPr>
          <p:nvPr/>
        </p:nvSpPr>
        <p:spPr>
          <a:xfrm>
            <a:off x="896977" y="5116627"/>
            <a:ext cx="5268705" cy="8085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/>
            <a:r>
              <a:rPr lang="en-US" dirty="0">
                <a:cs typeface="Calibri"/>
              </a:rPr>
              <a:t>MSFT Tokens &amp; Device Codes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0272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0" grpId="0"/>
      <p:bldP spid="5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Video of Evilginx2 bypass MFA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152559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….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F90F74B6-E5EB-F604-7B91-565247883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822" y="1434140"/>
            <a:ext cx="6553545" cy="39976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BAF6E1-ABE3-CB29-8FA5-6D904EB2ED82}"/>
              </a:ext>
            </a:extLst>
          </p:cNvPr>
          <p:cNvSpPr txBox="1"/>
          <p:nvPr/>
        </p:nvSpPr>
        <p:spPr>
          <a:xfrm>
            <a:off x="338668" y="5696184"/>
            <a:ext cx="1115247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dirty="0">
                <a:ea typeface="+mn-lt"/>
                <a:cs typeface="+mn-lt"/>
                <a:hlinkClick r:id="rId4"/>
              </a:rPr>
              <a:t>https://www.youtube.com/watch?v=GDVxwX4eNpU</a:t>
            </a:r>
            <a:endParaRPr lang="en-US" sz="4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5193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D776D29F-0A2C-4F75-8582-7C7DFCBD1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74819"/>
            <a:ext cx="4375151" cy="28583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There will be a new training course soon!</a:t>
            </a:r>
            <a:br>
              <a:rPr lang="en-US" sz="7200" dirty="0">
                <a:solidFill>
                  <a:schemeClr val="bg1"/>
                </a:solidFill>
              </a:rPr>
            </a:br>
            <a:r>
              <a:rPr lang="en-US" sz="7200" dirty="0">
                <a:solidFill>
                  <a:schemeClr val="bg1"/>
                </a:solidFill>
              </a:rPr>
              <a:t>Evilginx3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414180"/>
            <a:ext cx="4377793" cy="159450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….</a:t>
            </a:r>
          </a:p>
        </p:txBody>
      </p:sp>
      <p:pic>
        <p:nvPicPr>
          <p:cNvPr id="4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52D9E929-640E-C8B1-12A1-0E0F1BF3F3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08" r="1" b="1"/>
          <a:stretch/>
        </p:blipFill>
        <p:spPr>
          <a:xfrm>
            <a:off x="5682343" y="1"/>
            <a:ext cx="6509657" cy="6857999"/>
          </a:xfrm>
          <a:custGeom>
            <a:avLst/>
            <a:gdLst/>
            <a:ahLst/>
            <a:cxnLst/>
            <a:rect l="l" t="t" r="r" b="b"/>
            <a:pathLst>
              <a:path w="650965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0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3" y="528850"/>
                  <a:pt x="335480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2" y="612658"/>
                </a:lnTo>
                <a:cubicBezTo>
                  <a:pt x="358987" y="604728"/>
                  <a:pt x="357230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8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5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509657" y="0"/>
                </a:lnTo>
                <a:lnTo>
                  <a:pt x="650965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0" y="6796804"/>
                </a:lnTo>
                <a:cubicBezTo>
                  <a:pt x="32161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5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7" y="6463490"/>
                </a:cubicBezTo>
                <a:cubicBezTo>
                  <a:pt x="116556" y="6431292"/>
                  <a:pt x="131034" y="6400429"/>
                  <a:pt x="146086" y="6363664"/>
                </a:cubicBezTo>
                <a:cubicBezTo>
                  <a:pt x="142275" y="6350899"/>
                  <a:pt x="131986" y="6331277"/>
                  <a:pt x="131034" y="6311084"/>
                </a:cubicBezTo>
                <a:cubicBezTo>
                  <a:pt x="127795" y="6246121"/>
                  <a:pt x="145513" y="6185351"/>
                  <a:pt x="173518" y="6127247"/>
                </a:cubicBezTo>
                <a:cubicBezTo>
                  <a:pt x="181899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5" y="6056948"/>
                </a:cubicBezTo>
                <a:cubicBezTo>
                  <a:pt x="243432" y="6050282"/>
                  <a:pt x="242863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1" y="5900735"/>
                  <a:pt x="264200" y="5897114"/>
                </a:cubicBezTo>
                <a:cubicBezTo>
                  <a:pt x="268199" y="5891590"/>
                  <a:pt x="274295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8" y="5779191"/>
                  <a:pt x="299823" y="5771953"/>
                  <a:pt x="302870" y="5765474"/>
                </a:cubicBezTo>
                <a:cubicBezTo>
                  <a:pt x="305728" y="5759378"/>
                  <a:pt x="310683" y="5754234"/>
                  <a:pt x="313730" y="5748136"/>
                </a:cubicBezTo>
                <a:cubicBezTo>
                  <a:pt x="321920" y="5731564"/>
                  <a:pt x="329541" y="5714607"/>
                  <a:pt x="338685" y="5695178"/>
                </a:cubicBezTo>
                <a:cubicBezTo>
                  <a:pt x="321541" y="5684320"/>
                  <a:pt x="331257" y="5669647"/>
                  <a:pt x="339447" y="5651360"/>
                </a:cubicBezTo>
                <a:cubicBezTo>
                  <a:pt x="347830" y="5632691"/>
                  <a:pt x="350497" y="5611164"/>
                  <a:pt x="353545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5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2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2" y="4346201"/>
                  <a:pt x="391265" y="4340674"/>
                  <a:pt x="392218" y="4335722"/>
                </a:cubicBezTo>
                <a:cubicBezTo>
                  <a:pt x="401743" y="4281810"/>
                  <a:pt x="387838" y="4231324"/>
                  <a:pt x="369547" y="4181603"/>
                </a:cubicBezTo>
                <a:cubicBezTo>
                  <a:pt x="367643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6" y="4078159"/>
                  <a:pt x="348211" y="4040058"/>
                  <a:pt x="331447" y="4003861"/>
                </a:cubicBezTo>
                <a:cubicBezTo>
                  <a:pt x="314494" y="3967091"/>
                  <a:pt x="300203" y="3932993"/>
                  <a:pt x="317349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3" y="3799258"/>
                  <a:pt x="307443" y="3784397"/>
                </a:cubicBezTo>
                <a:cubicBezTo>
                  <a:pt x="307443" y="3744770"/>
                  <a:pt x="297345" y="3709529"/>
                  <a:pt x="276771" y="3675238"/>
                </a:cubicBezTo>
                <a:cubicBezTo>
                  <a:pt x="268770" y="3661899"/>
                  <a:pt x="274106" y="3641134"/>
                  <a:pt x="272009" y="3623799"/>
                </a:cubicBezTo>
                <a:cubicBezTo>
                  <a:pt x="269533" y="3605509"/>
                  <a:pt x="267247" y="3586653"/>
                  <a:pt x="261720" y="3569124"/>
                </a:cubicBezTo>
                <a:cubicBezTo>
                  <a:pt x="247243" y="3523785"/>
                  <a:pt x="230859" y="3479015"/>
                  <a:pt x="215618" y="3433866"/>
                </a:cubicBezTo>
                <a:cubicBezTo>
                  <a:pt x="203045" y="3396719"/>
                  <a:pt x="212951" y="3360139"/>
                  <a:pt x="218286" y="3323372"/>
                </a:cubicBezTo>
                <a:cubicBezTo>
                  <a:pt x="221715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5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5" y="2966742"/>
                  <a:pt x="144560" y="2940455"/>
                  <a:pt x="128366" y="2910353"/>
                </a:cubicBezTo>
                <a:cubicBezTo>
                  <a:pt x="117318" y="2889587"/>
                  <a:pt x="109126" y="2866918"/>
                  <a:pt x="102268" y="2844248"/>
                </a:cubicBezTo>
                <a:cubicBezTo>
                  <a:pt x="93313" y="2813958"/>
                  <a:pt x="87978" y="2782716"/>
                  <a:pt x="79216" y="2752235"/>
                </a:cubicBezTo>
                <a:cubicBezTo>
                  <a:pt x="66072" y="2706131"/>
                  <a:pt x="55785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1" y="2360933"/>
                </a:cubicBezTo>
                <a:cubicBezTo>
                  <a:pt x="28541" y="2356744"/>
                  <a:pt x="36543" y="2344741"/>
                  <a:pt x="37877" y="2335405"/>
                </a:cubicBezTo>
                <a:cubicBezTo>
                  <a:pt x="41877" y="2307402"/>
                  <a:pt x="35971" y="2281683"/>
                  <a:pt x="23017" y="2254633"/>
                </a:cubicBezTo>
                <a:cubicBezTo>
                  <a:pt x="10824" y="2229296"/>
                  <a:pt x="12158" y="2197670"/>
                  <a:pt x="7395" y="2168903"/>
                </a:cubicBezTo>
                <a:cubicBezTo>
                  <a:pt x="5680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4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68" y="1851709"/>
                  <a:pt x="52545" y="1813610"/>
                  <a:pt x="68738" y="1768838"/>
                </a:cubicBezTo>
                <a:cubicBezTo>
                  <a:pt x="85886" y="1721785"/>
                  <a:pt x="112174" y="1676253"/>
                  <a:pt x="104363" y="1623675"/>
                </a:cubicBezTo>
                <a:cubicBezTo>
                  <a:pt x="99601" y="1591859"/>
                  <a:pt x="88551" y="1561189"/>
                  <a:pt x="81882" y="1529563"/>
                </a:cubicBezTo>
                <a:cubicBezTo>
                  <a:pt x="79597" y="1518324"/>
                  <a:pt x="79978" y="1505751"/>
                  <a:pt x="82264" y="1494509"/>
                </a:cubicBezTo>
                <a:cubicBezTo>
                  <a:pt x="92743" y="1440216"/>
                  <a:pt x="94266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6" y="1151600"/>
                </a:cubicBezTo>
                <a:cubicBezTo>
                  <a:pt x="100553" y="1134834"/>
                  <a:pt x="96553" y="1114449"/>
                  <a:pt x="98077" y="1095972"/>
                </a:cubicBezTo>
                <a:cubicBezTo>
                  <a:pt x="99409" y="1078826"/>
                  <a:pt x="99981" y="1061298"/>
                  <a:pt x="104363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3" y="949281"/>
                  <a:pt x="103219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6" y="694576"/>
                </a:cubicBezTo>
                <a:cubicBezTo>
                  <a:pt x="102268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2" y="531310"/>
                  <a:pt x="114080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6" y="340425"/>
                  <a:pt x="88551" y="300800"/>
                  <a:pt x="84930" y="261173"/>
                </a:cubicBezTo>
                <a:cubicBezTo>
                  <a:pt x="84168" y="252600"/>
                  <a:pt x="88933" y="243648"/>
                  <a:pt x="89313" y="234883"/>
                </a:cubicBezTo>
                <a:cubicBezTo>
                  <a:pt x="90266" y="207450"/>
                  <a:pt x="90457" y="180017"/>
                  <a:pt x="91026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8" y="85336"/>
                  <a:pt x="98077" y="66857"/>
                  <a:pt x="83217" y="47806"/>
                </a:cubicBezTo>
                <a:cubicBezTo>
                  <a:pt x="77453" y="40471"/>
                  <a:pt x="73691" y="32636"/>
                  <a:pt x="71206" y="24480"/>
                </a:cubicBezTo>
                <a:close/>
              </a:path>
            </a:pathLst>
          </a:custGeom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C4D41903-2C9D-4F9E-AA1F-6161F8A6F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6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E4574B5-C90E-412D-BAB0-B9F483290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4098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BAF6E1-ABE3-CB29-8FA5-6D904EB2ED82}"/>
              </a:ext>
            </a:extLst>
          </p:cNvPr>
          <p:cNvSpPr txBox="1"/>
          <p:nvPr/>
        </p:nvSpPr>
        <p:spPr>
          <a:xfrm>
            <a:off x="479779" y="5178777"/>
            <a:ext cx="11152479" cy="201593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dirty="0">
                <a:ea typeface="+mn-lt"/>
                <a:cs typeface="+mn-lt"/>
                <a:hlinkClick r:id="rId4"/>
              </a:rPr>
              <a:t>https://twitter.com/mrgretzky/status/1580148354066939904?s=20&amp;t=wWpYRvDKL6TnnmqqUT7kGA</a:t>
            </a:r>
            <a:endParaRPr lang="en-US">
              <a:ea typeface="+mn-lt"/>
              <a:cs typeface="+mn-lt"/>
            </a:endParaRPr>
          </a:p>
          <a:p>
            <a:pPr>
              <a:spcAft>
                <a:spcPts val="600"/>
              </a:spcAft>
            </a:pPr>
            <a:endParaRPr lang="en-US" sz="4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5640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7AC2A04-3A78-373E-6F00-27CA56357E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61" r="32348" b="6230"/>
          <a:stretch/>
        </p:blipFill>
        <p:spPr>
          <a:xfrm>
            <a:off x="2562726" y="1"/>
            <a:ext cx="9629274" cy="6857999"/>
          </a:xfrm>
          <a:prstGeom prst="rect">
            <a:avLst/>
          </a:prstGeom>
        </p:spPr>
      </p:pic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2" y="342006"/>
            <a:ext cx="3879232" cy="22481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000"/>
              <a:t>SLACK COOKIES 2 login as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4672" y="2726652"/>
            <a:ext cx="3205463" cy="11555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/>
              <a:t>….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BAF6E1-ABE3-CB29-8FA5-6D904EB2ED82}"/>
              </a:ext>
            </a:extLst>
          </p:cNvPr>
          <p:cNvSpPr txBox="1"/>
          <p:nvPr/>
        </p:nvSpPr>
        <p:spPr>
          <a:xfrm>
            <a:off x="395113" y="4849517"/>
            <a:ext cx="11782775" cy="13388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endParaRPr lang="en-US" sz="4000"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sz="3600" dirty="0">
                <a:ea typeface="+mn-lt"/>
                <a:cs typeface="+mn-lt"/>
                <a:hlinkClick r:id="rId4"/>
              </a:rPr>
              <a:t>https://github.com/FuzzySecurity/WWHF-WayWest-2022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16621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6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, icon&#10;&#10;Description automatically generated">
            <a:extLst>
              <a:ext uri="{FF2B5EF4-FFF2-40B4-BE49-F238E27FC236}">
                <a16:creationId xmlns:a16="http://schemas.microsoft.com/office/drawing/2014/main" id="{1D86BC65-239B-30E2-37FE-94A2EC10D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350" y="1907735"/>
            <a:ext cx="5890683" cy="3195695"/>
          </a:xfrm>
          <a:prstGeom prst="rect">
            <a:avLst/>
          </a:prstGeom>
        </p:spPr>
      </p:pic>
      <p:sp>
        <p:nvSpPr>
          <p:cNvPr id="24" name="Freeform: Shape 18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20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E72039-B5A1-5706-FE4A-7EFA20FB0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38328"/>
            <a:ext cx="3877056" cy="22494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 dirty="0">
                <a:latin typeface="+mj-lt"/>
                <a:ea typeface="+mj-ea"/>
                <a:cs typeface="+mj-cs"/>
              </a:rPr>
              <a:t>WHO ELSE </a:t>
            </a:r>
            <a:r>
              <a:rPr lang="en-US" sz="5000" dirty="0"/>
              <a:t>uses Electron</a:t>
            </a:r>
            <a:r>
              <a:rPr lang="en-US" sz="5000" kern="1200" dirty="0">
                <a:latin typeface="+mj-lt"/>
                <a:ea typeface="+mj-ea"/>
                <a:cs typeface="+mj-cs"/>
              </a:rPr>
              <a:t> APPS?</a:t>
            </a:r>
          </a:p>
        </p:txBody>
      </p:sp>
    </p:spTree>
    <p:extLst>
      <p:ext uri="{BB962C8B-B14F-4D97-AF65-F5344CB8AC3E}">
        <p14:creationId xmlns:p14="http://schemas.microsoft.com/office/powerpoint/2010/main" val="4224413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12BB5028-40E3-8C46-354C-466418118F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182" b="1"/>
          <a:stretch/>
        </p:blipFill>
        <p:spPr>
          <a:xfrm>
            <a:off x="5859401" y="10"/>
            <a:ext cx="7383236" cy="685799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6EA23B6-4B44-4D76-87BA-D81CE35ED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EEEAE0B-25B7-437B-B834-B70A93541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6528F4-8A15-E4B6-CC36-3015DD5E0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365125"/>
            <a:ext cx="617970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SHARPCHROME</a:t>
            </a:r>
            <a:endParaRPr lang="en-US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C6639E0-DD55-B441-5141-E21286573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984" y="2022601"/>
            <a:ext cx="5268705" cy="170194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ea typeface="+mn-lt"/>
                <a:cs typeface="+mn-lt"/>
                <a:hlinkClick r:id="rId4"/>
              </a:rPr>
              <a:t>https://github.com/djhohnstein/SharpChromium</a:t>
            </a:r>
            <a:endParaRPr lang="en-US">
              <a:ea typeface="+mn-lt"/>
              <a:cs typeface="+mn-lt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6" name="Content Placeholder 15">
            <a:extLst>
              <a:ext uri="{FF2B5EF4-FFF2-40B4-BE49-F238E27FC236}">
                <a16:creationId xmlns:a16="http://schemas.microsoft.com/office/drawing/2014/main" id="{89118FE6-3D0C-F1E3-5DEF-27E020D2E57B}"/>
              </a:ext>
            </a:extLst>
          </p:cNvPr>
          <p:cNvSpPr txBox="1">
            <a:spLocks/>
          </p:cNvSpPr>
          <p:nvPr/>
        </p:nvSpPr>
        <p:spPr>
          <a:xfrm>
            <a:off x="168798" y="3725277"/>
            <a:ext cx="5482668" cy="15615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Who Cares? I can login as you:</a:t>
            </a:r>
          </a:p>
          <a:p>
            <a:pPr lvl="1"/>
            <a:r>
              <a:rPr lang="en-US" dirty="0">
                <a:cs typeface="Calibri"/>
              </a:rPr>
              <a:t>Websites that use cookies to allow you to stay logged in.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42F512-2EF5-3D24-A871-0304AC55C577}"/>
              </a:ext>
            </a:extLst>
          </p:cNvPr>
          <p:cNvSpPr txBox="1"/>
          <p:nvPr/>
        </p:nvSpPr>
        <p:spPr>
          <a:xfrm>
            <a:off x="319897" y="5291491"/>
            <a:ext cx="518805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5"/>
              </a:rPr>
              <a:t>https://samsclass.info/123/proj10/cookie-reuse.htm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48FC6B-2AAD-8879-F665-3F381885D126}"/>
              </a:ext>
            </a:extLst>
          </p:cNvPr>
          <p:cNvSpPr txBox="1"/>
          <p:nvPr/>
        </p:nvSpPr>
        <p:spPr>
          <a:xfrm>
            <a:off x="106050" y="5921212"/>
            <a:ext cx="679908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6"/>
              </a:rPr>
              <a:t>Video Demo :https://www.youtube.com/watch?v=ofx_uzP6qt4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170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6" grpId="0"/>
      <p:bldP spid="3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29E0DC-FEA7-ACCD-8AE4-23AB01910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Token Tactics &amp; Device Codes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D7A1D-2D6A-F5FC-15F6-A460C29F5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055" y="2191807"/>
            <a:ext cx="4942212" cy="48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ea typeface="+mn-lt"/>
                <a:cs typeface="+mn-lt"/>
              </a:rPr>
              <a:t>MSFT Device codes Token tactics:</a:t>
            </a:r>
            <a:endParaRPr lang="en-US" sz="2000" dirty="0">
              <a:cs typeface="Calibri" panose="020F0502020204030204"/>
            </a:endParaRPr>
          </a:p>
          <a:p>
            <a:endParaRPr lang="en-US" sz="2000" dirty="0">
              <a:ea typeface="Calibri"/>
              <a:cs typeface="Calibri"/>
            </a:endParaRP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EEBBC56-3634-CA15-6E27-F71475A3F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7189" y="3036772"/>
            <a:ext cx="7845424" cy="36806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302068-065E-7D29-3448-EE0DBA525B77}"/>
              </a:ext>
            </a:extLst>
          </p:cNvPr>
          <p:cNvSpPr txBox="1"/>
          <p:nvPr/>
        </p:nvSpPr>
        <p:spPr>
          <a:xfrm>
            <a:off x="837278" y="2918951"/>
            <a:ext cx="509280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4"/>
              </a:rPr>
              <a:t>GitHub - rvrsh3ll/TokenTactics: Azure JWT Token Manipulation Toolset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C47E85-2080-FDCF-CBD7-4809965D50F1}"/>
              </a:ext>
            </a:extLst>
          </p:cNvPr>
          <p:cNvSpPr txBox="1"/>
          <p:nvPr/>
        </p:nvSpPr>
        <p:spPr>
          <a:xfrm>
            <a:off x="835069" y="3844394"/>
            <a:ext cx="1001819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5"/>
              </a:rPr>
              <a:t>Phishing with Microsoft 365 and Microsoft Device Codes | Steve Borosh - YouTube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86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6b6dd5b-f02f-441a-99a0-162ac5060bd2}" enabled="0" method="" siteId="{f6b6dd5b-f02f-441a-99a0-162ac5060bd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842</Words>
  <Application>Microsoft Macintosh PowerPoint</Application>
  <PresentationFormat>Widescreen</PresentationFormat>
  <Paragraphs>104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ARE PEOPLE Bypassing MFA &amp;  WHAT ABOUT COOKIES</vt:lpstr>
      <vt:lpstr>Jesse Moore UW | UWB Sr. Cybersecurity Advisor</vt:lpstr>
      <vt:lpstr>Agenda</vt:lpstr>
      <vt:lpstr>Video of Evilginx2 bypass MFA</vt:lpstr>
      <vt:lpstr>There will be a new training course soon! Evilginx3</vt:lpstr>
      <vt:lpstr>SLACK COOKIES 2 login as you!</vt:lpstr>
      <vt:lpstr>WHO ELSE uses Electron APPS?</vt:lpstr>
      <vt:lpstr>SHARPCHROME</vt:lpstr>
      <vt:lpstr>Token Tactics &amp; Device Codes</vt:lpstr>
      <vt:lpstr>Take aways </vt:lpstr>
      <vt:lpstr>Any 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Jesse F Moore</cp:lastModifiedBy>
  <cp:revision>494</cp:revision>
  <dcterms:created xsi:type="dcterms:W3CDTF">2022-10-18T23:04:10Z</dcterms:created>
  <dcterms:modified xsi:type="dcterms:W3CDTF">2022-12-28T16:49:36Z</dcterms:modified>
</cp:coreProperties>
</file>

<file path=docProps/thumbnail.jpeg>
</file>